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4" r:id="rId2"/>
    <p:sldId id="265" r:id="rId3"/>
    <p:sldId id="261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7389" autoAdjust="0"/>
  </p:normalViewPr>
  <p:slideViewPr>
    <p:cSldViewPr>
      <p:cViewPr varScale="1">
        <p:scale>
          <a:sx n="91" d="100"/>
          <a:sy n="91" d="100"/>
        </p:scale>
        <p:origin x="-137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1338A8-BA80-419B-A5CA-A7D8C0DFF86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A7525-BFA0-4F78-AC17-475FD988E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A7525-BFA0-4F78-AC17-475FD988E4A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A7525-BFA0-4F78-AC17-475FD988E4A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A7525-BFA0-4F78-AC17-475FD988E4A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A7525-BFA0-4F78-AC17-475FD988E4A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CD454-6E40-48BB-9676-4EF24F3053F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ED67C-CA9D-4E5C-8F28-C600231FB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CD454-6E40-48BB-9676-4EF24F3053F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ED67C-CA9D-4E5C-8F28-C600231FB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CD454-6E40-48BB-9676-4EF24F3053F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ED67C-CA9D-4E5C-8F28-C600231FB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CD454-6E40-48BB-9676-4EF24F3053F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ED67C-CA9D-4E5C-8F28-C600231FB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CD454-6E40-48BB-9676-4EF24F3053F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ED67C-CA9D-4E5C-8F28-C600231FB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CD454-6E40-48BB-9676-4EF24F3053F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ED67C-CA9D-4E5C-8F28-C600231FB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CD454-6E40-48BB-9676-4EF24F3053F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ED67C-CA9D-4E5C-8F28-C600231FB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CD454-6E40-48BB-9676-4EF24F3053F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ED67C-CA9D-4E5C-8F28-C600231FB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CD454-6E40-48BB-9676-4EF24F3053F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ED67C-CA9D-4E5C-8F28-C600231FB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CD454-6E40-48BB-9676-4EF24F3053F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ED67C-CA9D-4E5C-8F28-C600231FB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CD454-6E40-48BB-9676-4EF24F3053F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ED67C-CA9D-4E5C-8F28-C600231FB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CD454-6E40-48BB-9676-4EF24F3053F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ED67C-CA9D-4E5C-8F28-C600231FB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Прямоугольник 170"/>
          <p:cNvSpPr/>
          <p:nvPr/>
        </p:nvSpPr>
        <p:spPr>
          <a:xfrm>
            <a:off x="0" y="144016"/>
            <a:ext cx="9036496" cy="620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ЗАДАЧИ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Горизонтальный свиток 43"/>
          <p:cNvSpPr/>
          <p:nvPr/>
        </p:nvSpPr>
        <p:spPr>
          <a:xfrm>
            <a:off x="304800" y="764704"/>
            <a:ext cx="8534400" cy="925947"/>
          </a:xfrm>
          <a:prstGeom prst="horizontalScroll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b="1" dirty="0" smtClean="0">
                <a:solidFill>
                  <a:srgbClr val="17007A"/>
                </a:solidFill>
                <a:latin typeface="Times New Roman" pitchFamily="18" charset="0"/>
                <a:cs typeface="Times New Roman" pitchFamily="18" charset="0"/>
              </a:rPr>
              <a:t>Совершенствование административного устройства системы технического регулирования и метрологии на межгосударственном уровне</a:t>
            </a:r>
            <a:endParaRPr lang="ru-RU" b="1" dirty="0">
              <a:solidFill>
                <a:srgbClr val="17007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Горизонтальный свиток 44"/>
          <p:cNvSpPr/>
          <p:nvPr/>
        </p:nvSpPr>
        <p:spPr>
          <a:xfrm>
            <a:off x="304800" y="1668534"/>
            <a:ext cx="8534400" cy="1152128"/>
          </a:xfrm>
          <a:prstGeom prst="horizontalScroll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b="1" dirty="0" smtClean="0">
                <a:solidFill>
                  <a:srgbClr val="17007A"/>
                </a:solidFill>
                <a:latin typeface="Times New Roman" pitchFamily="18" charset="0"/>
                <a:cs typeface="Times New Roman" pitchFamily="18" charset="0"/>
              </a:rPr>
              <a:t>Усовершенствование единого механизма формирования требований </a:t>
            </a:r>
          </a:p>
          <a:p>
            <a:pPr algn="ctr" eaLnBrk="0" hangingPunct="0">
              <a:defRPr/>
            </a:pPr>
            <a:r>
              <a:rPr lang="ru-RU" b="1" dirty="0" smtClean="0">
                <a:solidFill>
                  <a:srgbClr val="17007A"/>
                </a:solidFill>
                <a:latin typeface="Times New Roman" pitchFamily="18" charset="0"/>
                <a:cs typeface="Times New Roman" pitchFamily="18" charset="0"/>
              </a:rPr>
              <a:t>к продукции и к оценке ее соответствия в процессе </a:t>
            </a:r>
          </a:p>
          <a:p>
            <a:pPr algn="ctr" eaLnBrk="0" hangingPunct="0">
              <a:defRPr/>
            </a:pPr>
            <a:r>
              <a:rPr lang="ru-RU" b="1" dirty="0" smtClean="0">
                <a:solidFill>
                  <a:srgbClr val="17007A"/>
                </a:solidFill>
                <a:latin typeface="Times New Roman" pitchFamily="18" charset="0"/>
                <a:cs typeface="Times New Roman" pitchFamily="18" charset="0"/>
              </a:rPr>
              <a:t>производства и обращения товаров</a:t>
            </a:r>
          </a:p>
        </p:txBody>
      </p:sp>
      <p:sp>
        <p:nvSpPr>
          <p:cNvPr id="46" name="Горизонтальный свиток 45"/>
          <p:cNvSpPr/>
          <p:nvPr/>
        </p:nvSpPr>
        <p:spPr>
          <a:xfrm>
            <a:off x="316068" y="2842178"/>
            <a:ext cx="8534400" cy="936104"/>
          </a:xfrm>
          <a:prstGeom prst="horizontalScroll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b="1" dirty="0" smtClean="0">
                <a:solidFill>
                  <a:srgbClr val="17007A"/>
                </a:solidFill>
                <a:latin typeface="Times New Roman" pitchFamily="18" charset="0"/>
                <a:cs typeface="Times New Roman" pitchFamily="18" charset="0"/>
              </a:rPr>
              <a:t>Гармонизация нормативно-технических документов с международными требованиями</a:t>
            </a:r>
          </a:p>
        </p:txBody>
      </p:sp>
      <p:sp>
        <p:nvSpPr>
          <p:cNvPr id="49" name="Горизонтальный свиток 48"/>
          <p:cNvSpPr/>
          <p:nvPr/>
        </p:nvSpPr>
        <p:spPr>
          <a:xfrm>
            <a:off x="323528" y="3839532"/>
            <a:ext cx="8534400" cy="936104"/>
          </a:xfrm>
          <a:prstGeom prst="horizontalScroll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b="1" dirty="0" smtClean="0">
                <a:solidFill>
                  <a:srgbClr val="17007A"/>
                </a:solidFill>
                <a:latin typeface="Times New Roman" pitchFamily="18" charset="0"/>
                <a:cs typeface="Times New Roman" pitchFamily="18" charset="0"/>
              </a:rPr>
              <a:t>Определение единых подходов к формированию системы аккредитации</a:t>
            </a:r>
          </a:p>
        </p:txBody>
      </p:sp>
      <p:sp>
        <p:nvSpPr>
          <p:cNvPr id="50" name="Горизонтальный свиток 49"/>
          <p:cNvSpPr/>
          <p:nvPr/>
        </p:nvSpPr>
        <p:spPr>
          <a:xfrm>
            <a:off x="323528" y="4847644"/>
            <a:ext cx="8534400" cy="936104"/>
          </a:xfrm>
          <a:prstGeom prst="horizontalScroll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b="1" dirty="0" smtClean="0">
                <a:solidFill>
                  <a:srgbClr val="17007A"/>
                </a:solidFill>
                <a:latin typeface="Times New Roman" pitchFamily="18" charset="0"/>
                <a:cs typeface="Times New Roman" pitchFamily="18" charset="0"/>
              </a:rPr>
              <a:t>Формирование единых информационных ресурсов в области технического регулирования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323528" y="5754772"/>
            <a:ext cx="8534400" cy="936104"/>
          </a:xfrm>
          <a:prstGeom prst="horizontalScroll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b="1" dirty="0" smtClean="0">
                <a:solidFill>
                  <a:srgbClr val="17007A"/>
                </a:solidFill>
                <a:latin typeface="Times New Roman" pitchFamily="18" charset="0"/>
                <a:cs typeface="Times New Roman" pitchFamily="18" charset="0"/>
              </a:rPr>
              <a:t>Снижение административных барьеров для участников </a:t>
            </a:r>
          </a:p>
          <a:p>
            <a:pPr algn="ctr" eaLnBrk="0" hangingPunct="0">
              <a:defRPr/>
            </a:pPr>
            <a:r>
              <a:rPr lang="ru-RU" b="1" dirty="0" smtClean="0">
                <a:solidFill>
                  <a:srgbClr val="17007A"/>
                </a:solidFill>
                <a:latin typeface="Times New Roman" pitchFamily="18" charset="0"/>
                <a:cs typeface="Times New Roman" pitchFamily="18" charset="0"/>
              </a:rPr>
              <a:t>экономической деятельности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Прямая соединительная линия 52"/>
          <p:cNvCxnSpPr/>
          <p:nvPr/>
        </p:nvCxnSpPr>
        <p:spPr>
          <a:xfrm rot="5400000">
            <a:off x="3985427" y="1258250"/>
            <a:ext cx="576062" cy="3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Прямая соединительная линия 166"/>
          <p:cNvCxnSpPr/>
          <p:nvPr/>
        </p:nvCxnSpPr>
        <p:spPr>
          <a:xfrm rot="10800000">
            <a:off x="6649475" y="6535606"/>
            <a:ext cx="360040" cy="0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/>
          <p:nvPr/>
        </p:nvCxnSpPr>
        <p:spPr>
          <a:xfrm rot="5400000">
            <a:off x="4408914" y="3742733"/>
            <a:ext cx="648072" cy="11289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Прямая соединительная линия 155"/>
          <p:cNvCxnSpPr/>
          <p:nvPr/>
        </p:nvCxnSpPr>
        <p:spPr>
          <a:xfrm rot="5400000">
            <a:off x="5522593" y="5408726"/>
            <a:ext cx="2275280" cy="2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Прямая соединительная линия 145"/>
          <p:cNvCxnSpPr/>
          <p:nvPr/>
        </p:nvCxnSpPr>
        <p:spPr>
          <a:xfrm rot="16200000" flipH="1">
            <a:off x="2926573" y="5260979"/>
            <a:ext cx="1994710" cy="4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rot="5400000">
            <a:off x="2807804" y="2816930"/>
            <a:ext cx="1224138" cy="1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2771800" y="1640431"/>
            <a:ext cx="4104456" cy="0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Прямоугольник с двумя скругленными противолежащими углами 66"/>
          <p:cNvSpPr/>
          <p:nvPr/>
        </p:nvSpPr>
        <p:spPr>
          <a:xfrm>
            <a:off x="91940" y="1496415"/>
            <a:ext cx="2895884" cy="922050"/>
          </a:xfrm>
          <a:prstGeom prst="round2Diag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Евразийский совет </a:t>
            </a:r>
          </a:p>
          <a:p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 стандартизации, </a:t>
            </a:r>
            <a:br>
              <a:rPr lang="ru-RU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метрологии и </a:t>
            </a:r>
          </a:p>
          <a:p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Сертификации</a:t>
            </a:r>
          </a:p>
          <a:p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(ЕА</a:t>
            </a:r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С)</a:t>
            </a:r>
            <a:endParaRPr lang="ru-RU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Прямоугольник с двумя скругленными противолежащими углами 67"/>
          <p:cNvSpPr/>
          <p:nvPr/>
        </p:nvSpPr>
        <p:spPr>
          <a:xfrm>
            <a:off x="1496922" y="1552859"/>
            <a:ext cx="1418894" cy="1513678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Ежегодные заседания с участием всех членов ЕАСС</a:t>
            </a:r>
          </a:p>
          <a:p>
            <a:pPr algn="ctr"/>
            <a:endParaRPr lang="ru-RU" sz="3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Утверждение стратегии развития</a:t>
            </a:r>
          </a:p>
          <a:p>
            <a:pPr algn="ctr"/>
            <a:endParaRPr lang="ru-RU" sz="3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Одобрение Плана разработки ТР СНГ</a:t>
            </a:r>
          </a:p>
          <a:p>
            <a:pPr algn="ctr"/>
            <a:endParaRPr lang="ru-RU" sz="3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Одобрение проектов ТР СНГ</a:t>
            </a:r>
            <a:endParaRPr lang="ru-RU" sz="85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Прямоугольник с двумя скругленными противолежащими углами 68"/>
          <p:cNvSpPr/>
          <p:nvPr/>
        </p:nvSpPr>
        <p:spPr>
          <a:xfrm>
            <a:off x="3059832" y="1496415"/>
            <a:ext cx="3456384" cy="922050"/>
          </a:xfrm>
          <a:prstGeom prst="round2Diag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Административный</a:t>
            </a:r>
          </a:p>
          <a:p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совет</a:t>
            </a:r>
            <a:r>
              <a:rPr 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(Совет)</a:t>
            </a:r>
            <a:endParaRPr lang="ru-RU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Прямоугольник с двумя скругленными противолежащими углами 69"/>
          <p:cNvSpPr/>
          <p:nvPr/>
        </p:nvSpPr>
        <p:spPr>
          <a:xfrm>
            <a:off x="4499992" y="1552860"/>
            <a:ext cx="1944216" cy="1804132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Разработка политики</a:t>
            </a:r>
          </a:p>
          <a:p>
            <a:endParaRPr lang="ru-RU" sz="3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Вопросы планирования</a:t>
            </a:r>
          </a:p>
          <a:p>
            <a:endParaRPr lang="ru-RU" sz="3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Формирование Плана разработки ТР СНГ и координация работ по его реализации</a:t>
            </a:r>
          </a:p>
          <a:p>
            <a:endParaRPr lang="ru-RU" sz="3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Осуществляет координацию всей деятельности МГС</a:t>
            </a:r>
          </a:p>
          <a:p>
            <a:endParaRPr lang="ru-RU" sz="3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Осуществляет координацию работы НТКН</a:t>
            </a:r>
          </a:p>
          <a:p>
            <a:pPr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Проводит оценку регулятивного воздействия </a:t>
            </a:r>
          </a:p>
        </p:txBody>
      </p:sp>
      <p:sp>
        <p:nvSpPr>
          <p:cNvPr id="79" name="Прямоугольник с двумя скругленными противолежащими углами 78"/>
          <p:cNvSpPr/>
          <p:nvPr/>
        </p:nvSpPr>
        <p:spPr>
          <a:xfrm>
            <a:off x="6588224" y="1496415"/>
            <a:ext cx="2458905" cy="922050"/>
          </a:xfrm>
          <a:prstGeom prst="round2Diag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Секретариат</a:t>
            </a:r>
            <a:endParaRPr lang="ru-RU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Прямоугольник с двумя скругленными противолежащими углами 79"/>
          <p:cNvSpPr/>
          <p:nvPr/>
        </p:nvSpPr>
        <p:spPr>
          <a:xfrm>
            <a:off x="7596336" y="1568423"/>
            <a:ext cx="1393942" cy="1572545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Организационно-техническая подготовка и проведение совещаний и заседаний</a:t>
            </a:r>
          </a:p>
          <a:p>
            <a:pPr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Учет и организация выполнения принятых ЕА</a:t>
            </a:r>
            <a:r>
              <a:rPr lang="en-US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 и Советом решений</a:t>
            </a:r>
          </a:p>
          <a:p>
            <a:pPr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Обучение</a:t>
            </a:r>
          </a:p>
        </p:txBody>
      </p:sp>
      <p:cxnSp>
        <p:nvCxnSpPr>
          <p:cNvPr id="85" name="Прямая соединительная линия 84"/>
          <p:cNvCxnSpPr/>
          <p:nvPr/>
        </p:nvCxnSpPr>
        <p:spPr>
          <a:xfrm rot="5400000">
            <a:off x="736506" y="3742733"/>
            <a:ext cx="648072" cy="11289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rot="10800000" flipV="1">
            <a:off x="1043608" y="3450019"/>
            <a:ext cx="6480720" cy="1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Прямоугольник с двумя скругленными противолежащими углами 94"/>
          <p:cNvSpPr/>
          <p:nvPr/>
        </p:nvSpPr>
        <p:spPr>
          <a:xfrm>
            <a:off x="84926" y="3575819"/>
            <a:ext cx="3478962" cy="701861"/>
          </a:xfrm>
          <a:prstGeom prst="round2Diag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Техническое бюро</a:t>
            </a:r>
          </a:p>
          <a:p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 стандартизации</a:t>
            </a:r>
            <a:endParaRPr lang="ru-RU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Прямоугольник с двумя скругленными противолежащими углами 95"/>
          <p:cNvSpPr/>
          <p:nvPr/>
        </p:nvSpPr>
        <p:spPr>
          <a:xfrm>
            <a:off x="1547664" y="3628966"/>
            <a:ext cx="1944216" cy="1549247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Общее управление технической работы</a:t>
            </a:r>
          </a:p>
          <a:p>
            <a:pPr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Создание и упразднение МТК</a:t>
            </a:r>
          </a:p>
          <a:p>
            <a:pPr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Разграничение областей деятельности МТК</a:t>
            </a:r>
          </a:p>
          <a:p>
            <a:pPr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Разработка межгосударственных программ</a:t>
            </a:r>
          </a:p>
          <a:p>
            <a:pPr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Разработка ГОСТ</a:t>
            </a:r>
          </a:p>
          <a:p>
            <a:pPr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Координация вопросов разработки ГОСТ</a:t>
            </a:r>
          </a:p>
          <a:p>
            <a:pPr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Вопросы апелляции</a:t>
            </a:r>
            <a:endParaRPr lang="ru-RU" sz="85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Прямоугольник с двумя скругленными противолежащими углами 99"/>
          <p:cNvSpPr/>
          <p:nvPr/>
        </p:nvSpPr>
        <p:spPr>
          <a:xfrm>
            <a:off x="3689686" y="3575819"/>
            <a:ext cx="2636382" cy="701861"/>
          </a:xfrm>
          <a:prstGeom prst="round2Diag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Техническое бюро</a:t>
            </a:r>
          </a:p>
          <a:p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по метрологии</a:t>
            </a:r>
            <a:endParaRPr lang="ru-RU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Прямоугольник с двумя скругленными противолежащими углами 102"/>
          <p:cNvSpPr/>
          <p:nvPr/>
        </p:nvSpPr>
        <p:spPr>
          <a:xfrm>
            <a:off x="5177040" y="3632263"/>
            <a:ext cx="1080120" cy="1113902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Общее управление технической работы</a:t>
            </a:r>
          </a:p>
        </p:txBody>
      </p:sp>
      <p:cxnSp>
        <p:nvCxnSpPr>
          <p:cNvPr id="114" name="Прямая соединительная линия 113"/>
          <p:cNvCxnSpPr/>
          <p:nvPr/>
        </p:nvCxnSpPr>
        <p:spPr>
          <a:xfrm rot="10800000">
            <a:off x="323529" y="5602801"/>
            <a:ext cx="360040" cy="0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Прямоугольник 128"/>
          <p:cNvSpPr/>
          <p:nvPr/>
        </p:nvSpPr>
        <p:spPr>
          <a:xfrm>
            <a:off x="721709" y="6330340"/>
            <a:ext cx="2050091" cy="28803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МТК (ПК/РГ)</a:t>
            </a: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Прямоугольник 131"/>
          <p:cNvSpPr/>
          <p:nvPr/>
        </p:nvSpPr>
        <p:spPr>
          <a:xfrm>
            <a:off x="721709" y="5826284"/>
            <a:ext cx="2050091" cy="43204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Научно-техническая комиссия по стандартизации</a:t>
            </a: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721709" y="5322229"/>
            <a:ext cx="2050091" cy="43204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Национальные органы по стандартизации членов МГС</a:t>
            </a: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9" name="Прямая соединительная линия 138"/>
          <p:cNvCxnSpPr/>
          <p:nvPr/>
        </p:nvCxnSpPr>
        <p:spPr>
          <a:xfrm rot="10800000">
            <a:off x="323529" y="6106857"/>
            <a:ext cx="360040" cy="0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Прямая соединительная линия 139"/>
          <p:cNvCxnSpPr/>
          <p:nvPr/>
        </p:nvCxnSpPr>
        <p:spPr>
          <a:xfrm rot="10800000">
            <a:off x="323528" y="6472227"/>
            <a:ext cx="360040" cy="0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Прямоугольник 142"/>
          <p:cNvSpPr/>
          <p:nvPr/>
        </p:nvSpPr>
        <p:spPr>
          <a:xfrm>
            <a:off x="4283968" y="5538254"/>
            <a:ext cx="1800200" cy="43204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Научно-техническая комиссия по метрологии </a:t>
            </a: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4" name="Прямоугольник 143"/>
          <p:cNvSpPr/>
          <p:nvPr/>
        </p:nvSpPr>
        <p:spPr>
          <a:xfrm>
            <a:off x="4283968" y="5034198"/>
            <a:ext cx="1800200" cy="43204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Национальные органы по метрологии членов МГС</a:t>
            </a: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5" name="Прямоугольник 144"/>
          <p:cNvSpPr/>
          <p:nvPr/>
        </p:nvSpPr>
        <p:spPr>
          <a:xfrm>
            <a:off x="4283968" y="6042310"/>
            <a:ext cx="1800200" cy="36004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Национальные эталоны</a:t>
            </a: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7" name="Прямая соединительная линия 146"/>
          <p:cNvCxnSpPr/>
          <p:nvPr/>
        </p:nvCxnSpPr>
        <p:spPr>
          <a:xfrm rot="10800000">
            <a:off x="3923928" y="5250222"/>
            <a:ext cx="360040" cy="0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Прямая соединительная линия 147"/>
          <p:cNvCxnSpPr/>
          <p:nvPr/>
        </p:nvCxnSpPr>
        <p:spPr>
          <a:xfrm rot="10800000">
            <a:off x="3923928" y="5754278"/>
            <a:ext cx="360040" cy="0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Прямая соединительная линия 148"/>
          <p:cNvCxnSpPr/>
          <p:nvPr/>
        </p:nvCxnSpPr>
        <p:spPr>
          <a:xfrm rot="10800000">
            <a:off x="3923927" y="6239868"/>
            <a:ext cx="360040" cy="0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Прямая соединительная линия 149"/>
          <p:cNvCxnSpPr/>
          <p:nvPr/>
        </p:nvCxnSpPr>
        <p:spPr>
          <a:xfrm rot="5400000">
            <a:off x="7183889" y="3750193"/>
            <a:ext cx="648072" cy="11289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Прямоугольник с двумя скругленными противолежащими углами 150"/>
          <p:cNvSpPr/>
          <p:nvPr/>
        </p:nvSpPr>
        <p:spPr>
          <a:xfrm>
            <a:off x="6444208" y="3583279"/>
            <a:ext cx="2592288" cy="701861"/>
          </a:xfrm>
          <a:prstGeom prst="round2Diag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Техническое бюро</a:t>
            </a:r>
          </a:p>
          <a:p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по сертификации и </a:t>
            </a:r>
          </a:p>
          <a:p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аккредитации</a:t>
            </a:r>
            <a:endParaRPr lang="ru-RU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Прямоугольник с двумя скругленными противолежащими углами 151"/>
          <p:cNvSpPr/>
          <p:nvPr/>
        </p:nvSpPr>
        <p:spPr>
          <a:xfrm>
            <a:off x="7916642" y="3639723"/>
            <a:ext cx="1047846" cy="1088224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Общее управление технической работы</a:t>
            </a:r>
          </a:p>
        </p:txBody>
      </p:sp>
      <p:cxnSp>
        <p:nvCxnSpPr>
          <p:cNvPr id="157" name="Прямая соединительная линия 156"/>
          <p:cNvCxnSpPr/>
          <p:nvPr/>
        </p:nvCxnSpPr>
        <p:spPr>
          <a:xfrm rot="10800000">
            <a:off x="6660234" y="5034197"/>
            <a:ext cx="360040" cy="0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Прямая соединительная линия 157"/>
          <p:cNvCxnSpPr/>
          <p:nvPr/>
        </p:nvCxnSpPr>
        <p:spPr>
          <a:xfrm rot="10800000">
            <a:off x="6660234" y="5610261"/>
            <a:ext cx="360040" cy="0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Прямая соединительная линия 158"/>
          <p:cNvCxnSpPr/>
          <p:nvPr/>
        </p:nvCxnSpPr>
        <p:spPr>
          <a:xfrm rot="10800000">
            <a:off x="6660233" y="6114316"/>
            <a:ext cx="360040" cy="0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Прямоугольник 159"/>
          <p:cNvSpPr/>
          <p:nvPr/>
        </p:nvSpPr>
        <p:spPr>
          <a:xfrm>
            <a:off x="6934208" y="6402348"/>
            <a:ext cx="1814256" cy="2880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ОПС/ИЛ/КЛ</a:t>
            </a: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1" name="Прямоугольник 160"/>
          <p:cNvSpPr/>
          <p:nvPr/>
        </p:nvSpPr>
        <p:spPr>
          <a:xfrm>
            <a:off x="6934208" y="5898293"/>
            <a:ext cx="1814256" cy="43204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Научно-техническая комиссия по аккредитации</a:t>
            </a: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2" name="Прямоугольник 161"/>
          <p:cNvSpPr/>
          <p:nvPr/>
        </p:nvSpPr>
        <p:spPr>
          <a:xfrm>
            <a:off x="6934208" y="4818173"/>
            <a:ext cx="1814256" cy="43204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Национальные органы по аккредитации членов МГС</a:t>
            </a: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" name="Прямоугольник 162"/>
          <p:cNvSpPr/>
          <p:nvPr/>
        </p:nvSpPr>
        <p:spPr>
          <a:xfrm>
            <a:off x="6934208" y="5322228"/>
            <a:ext cx="1814256" cy="50405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Научно-техническая комиссия по оценке соответствия </a:t>
            </a: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1" name="Прямоугольник 170"/>
          <p:cNvSpPr/>
          <p:nvPr/>
        </p:nvSpPr>
        <p:spPr>
          <a:xfrm>
            <a:off x="0" y="0"/>
            <a:ext cx="9036496" cy="620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Предлагаемая структура ЕА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Прямоугольник с двумя скругленными противолежащими углами 45"/>
          <p:cNvSpPr/>
          <p:nvPr/>
        </p:nvSpPr>
        <p:spPr>
          <a:xfrm>
            <a:off x="179512" y="620688"/>
            <a:ext cx="3024336" cy="720080"/>
          </a:xfrm>
          <a:prstGeom prst="round2Diag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Исполнительный </a:t>
            </a:r>
          </a:p>
          <a:p>
            <a:r>
              <a:rPr lang="ru-RU" sz="11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комитет СНГ</a:t>
            </a:r>
            <a:endParaRPr lang="ru-RU" sz="11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Прямоугольник с двумя скругленными противолежащими углами 46"/>
          <p:cNvSpPr/>
          <p:nvPr/>
        </p:nvSpPr>
        <p:spPr>
          <a:xfrm>
            <a:off x="1569180" y="677132"/>
            <a:ext cx="1584176" cy="735644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9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Утверждение Плана разработки ТР СНГ</a:t>
            </a:r>
          </a:p>
          <a:p>
            <a:pPr algn="ctr"/>
            <a:endParaRPr lang="ru-RU" sz="3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9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Решение о принятии  ТР СНГ</a:t>
            </a:r>
            <a:endParaRPr lang="ru-RU" sz="95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 rot="10800000">
            <a:off x="3203848" y="980728"/>
            <a:ext cx="1080120" cy="0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5400000">
            <a:off x="-814111" y="5360290"/>
            <a:ext cx="2275280" cy="2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Прямоугольник 170"/>
          <p:cNvSpPr/>
          <p:nvPr/>
        </p:nvSpPr>
        <p:spPr>
          <a:xfrm>
            <a:off x="0" y="44624"/>
            <a:ext cx="9036496" cy="620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Новые подходы управления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764704"/>
            <a:ext cx="8712968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ru-RU" b="1" dirty="0" smtClean="0">
                <a:solidFill>
                  <a:srgbClr val="17007A"/>
                </a:solidFill>
                <a:latin typeface="Times New Roman" pitchFamily="18" charset="0"/>
                <a:cs typeface="Times New Roman" pitchFamily="18" charset="0"/>
              </a:rPr>
              <a:t>Стратегические функции: </a:t>
            </a:r>
            <a:r>
              <a:rPr lang="en-US" dirty="0" smtClean="0">
                <a:solidFill>
                  <a:srgbClr val="17007A"/>
                </a:solidFill>
                <a:latin typeface="Times New Roman" pitchFamily="18" charset="0"/>
                <a:cs typeface="Times New Roman" pitchFamily="18" charset="0"/>
              </a:rPr>
              <a:t>EASC</a:t>
            </a:r>
            <a:r>
              <a:rPr lang="ru-RU" dirty="0" smtClean="0">
                <a:solidFill>
                  <a:srgbClr val="17007A"/>
                </a:solidFill>
                <a:latin typeface="Times New Roman" pitchFamily="18" charset="0"/>
                <a:cs typeface="Times New Roman" pitchFamily="18" charset="0"/>
              </a:rPr>
              <a:t>, Административный совет </a:t>
            </a:r>
            <a:r>
              <a:rPr lang="ru-RU" sz="1600" dirty="0" smtClean="0">
                <a:solidFill>
                  <a:srgbClr val="17007A"/>
                </a:solidFill>
                <a:latin typeface="Times New Roman" pitchFamily="18" charset="0"/>
                <a:cs typeface="Times New Roman" pitchFamily="18" charset="0"/>
              </a:rPr>
              <a:t>формирует политику и стратегию развития в области технического регулирования и метрологии на межгосударственном уровне   </a:t>
            </a:r>
          </a:p>
        </p:txBody>
      </p:sp>
      <p:cxnSp>
        <p:nvCxnSpPr>
          <p:cNvPr id="13" name="Прямая соединительная линия 12"/>
          <p:cNvCxnSpPr>
            <a:endCxn id="25" idx="1"/>
          </p:cNvCxnSpPr>
          <p:nvPr/>
        </p:nvCxnSpPr>
        <p:spPr>
          <a:xfrm>
            <a:off x="899592" y="1700808"/>
            <a:ext cx="504056" cy="0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1403648" y="1844824"/>
            <a:ext cx="3528392" cy="1080120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Утверждают стратегию развития</a:t>
            </a:r>
          </a:p>
          <a:p>
            <a:endParaRPr lang="ru-RU" sz="3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Одобряют План разработки ТР СНГ</a:t>
            </a:r>
          </a:p>
          <a:p>
            <a:endParaRPr lang="ru-RU" sz="3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8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Одобряют проекты ТР СНГ</a:t>
            </a:r>
          </a:p>
          <a:p>
            <a:endParaRPr lang="ru-RU" sz="3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Принимают решение об утверждении ГОСТ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403648" y="1556792"/>
            <a:ext cx="352839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Члены ЕА</a:t>
            </a:r>
            <a:r>
              <a:rPr lang="en-US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</a:t>
            </a:r>
            <a:endParaRPr lang="ru-RU" sz="1600" dirty="0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rot="5400000">
            <a:off x="164528" y="2456892"/>
            <a:ext cx="1512168" cy="0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0800000">
            <a:off x="899592" y="3212975"/>
            <a:ext cx="3240360" cy="0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с двумя скругленными противолежащими углами 50"/>
          <p:cNvSpPr/>
          <p:nvPr/>
        </p:nvSpPr>
        <p:spPr>
          <a:xfrm>
            <a:off x="3923928" y="3501008"/>
            <a:ext cx="4392488" cy="3096344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Формирует План разработки ТР СНГ</a:t>
            </a:r>
          </a:p>
          <a:p>
            <a:endParaRPr lang="ru-RU" sz="3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Формирует стратегию развития межгосударственного технического регулирования и метрологии</a:t>
            </a:r>
          </a:p>
          <a:p>
            <a:endParaRPr lang="ru-RU" sz="3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Вырабатывает основные направления политики</a:t>
            </a:r>
          </a:p>
          <a:p>
            <a:endParaRPr lang="ru-RU" sz="3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Координирует работу по разработке ТР СНГ</a:t>
            </a:r>
          </a:p>
          <a:p>
            <a:pPr>
              <a:buFont typeface="Arial" pitchFamily="34" charset="0"/>
              <a:buChar char="•"/>
            </a:pPr>
            <a:endParaRPr lang="ru-RU" sz="3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Осуществляет координацию работы НТКН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Проводит оценку регулятивного воздействия</a:t>
            </a:r>
          </a:p>
          <a:p>
            <a:pPr>
              <a:buFont typeface="Arial" pitchFamily="34" charset="0"/>
              <a:buChar char="•"/>
            </a:pPr>
            <a:endParaRPr lang="ru-RU" sz="3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Формирует повестку дня и материалы на заседания </a:t>
            </a:r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EASC</a:t>
            </a:r>
            <a:endPara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Осуществляет методологическое обеспечение деятельности </a:t>
            </a:r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EASC</a:t>
            </a:r>
            <a:r>
              <a:rPr lang="ru-RU" sz="1200" dirty="0" smtClean="0">
                <a:solidFill>
                  <a:srgbClr val="17007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(положения, правила и др.)</a:t>
            </a:r>
          </a:p>
          <a:p>
            <a:endParaRPr lang="ru-RU" sz="3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Координирует деятельность Технических бюро </a:t>
            </a:r>
          </a:p>
          <a:p>
            <a:endParaRPr lang="ru-RU" sz="3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Организационно-техническая подготовка и проведение совещаний и заседаний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Обучение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3923928" y="3068960"/>
            <a:ext cx="439248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Административный совет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Прямая соединительная линия 20"/>
          <p:cNvCxnSpPr/>
          <p:nvPr/>
        </p:nvCxnSpPr>
        <p:spPr>
          <a:xfrm rot="5400000">
            <a:off x="1569180" y="2420888"/>
            <a:ext cx="144016" cy="0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5076056" y="2424186"/>
            <a:ext cx="144016" cy="0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7574820" y="2424186"/>
            <a:ext cx="144016" cy="0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Прямоугольник 170"/>
          <p:cNvSpPr/>
          <p:nvPr/>
        </p:nvSpPr>
        <p:spPr>
          <a:xfrm>
            <a:off x="0" y="44624"/>
            <a:ext cx="9036496" cy="620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Новые подходы управления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764704"/>
            <a:ext cx="8712968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ru-RU" b="1" dirty="0" smtClean="0">
                <a:solidFill>
                  <a:srgbClr val="17007A"/>
                </a:solidFill>
                <a:latin typeface="Times New Roman" pitchFamily="18" charset="0"/>
                <a:cs typeface="Times New Roman" pitchFamily="18" charset="0"/>
              </a:rPr>
              <a:t>Реализационные функции: </a:t>
            </a:r>
            <a:r>
              <a:rPr lang="ru-RU" dirty="0" smtClean="0">
                <a:solidFill>
                  <a:srgbClr val="17007A"/>
                </a:solidFill>
                <a:latin typeface="Times New Roman" pitchFamily="18" charset="0"/>
                <a:cs typeface="Times New Roman" pitchFamily="18" charset="0"/>
              </a:rPr>
              <a:t>Технические бюро </a:t>
            </a:r>
            <a:r>
              <a:rPr lang="ru-RU" sz="1600" dirty="0" smtClean="0">
                <a:solidFill>
                  <a:srgbClr val="17007A"/>
                </a:solidFill>
                <a:latin typeface="Times New Roman" pitchFamily="18" charset="0"/>
                <a:cs typeface="Times New Roman" pitchFamily="18" charset="0"/>
              </a:rPr>
              <a:t>отвечают за техническую реализацию политики в области технического регулирования и метрологии на межгосударственном уровне   </a:t>
            </a: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1403648" y="1772816"/>
            <a:ext cx="6768752" cy="432048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ru-RU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Методологическое обеспечение деятельности Технических бюро</a:t>
            </a:r>
          </a:p>
          <a:p>
            <a:endParaRPr lang="ru-RU" sz="3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Общая координация и мониторинг деятельности Технических советов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403648" y="1484784"/>
            <a:ext cx="676875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Административный совет</a:t>
            </a:r>
            <a:endParaRPr lang="ru-RU" sz="1600" dirty="0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rot="5400000">
            <a:off x="4644008" y="2276872"/>
            <a:ext cx="144016" cy="0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0800000">
            <a:off x="1619672" y="2348880"/>
            <a:ext cx="6048672" cy="0"/>
          </a:xfrm>
          <a:prstGeom prst="line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107504" y="3029226"/>
            <a:ext cx="3096344" cy="34944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buFont typeface="Wingdings" pitchFamily="2" charset="2"/>
              <a:buChar char="Ø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Общее управление технической работой по программам стандартизации и их реализации;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Разработка, утверждение по согласованию с </a:t>
            </a:r>
            <a:r>
              <a:rPr lang="ru-RU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Адм.советом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программы межгосударственной стандартизации в разрезе отраслей; 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Создание, реорганизация и ликвидация МТК, а также разграничение областей деятельности МТК с целью исключения дублирования работ;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Взаимодействие и координация деятельности национальных органов по стандартизации государств-членов МГС;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Организация и проведений совещаний НТКС МГС для выработки предложений по  совершенствованию работ в области стандартизации и рассмотрения проблемных вопросов;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Рассматривать и принимать апелляции по вопросам стандартизации и др.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296876" y="3047444"/>
            <a:ext cx="2808312" cy="3477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buFont typeface="Wingdings" pitchFamily="2" charset="2"/>
              <a:buChar char="Ø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Общее управление технической работой по программам в области метрологии;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Разработка аттестованных данных о физических константах и свойствах веществ и материалов по конкретным тематическим направлениям и принятии СТД;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разработка и пересмотр основополагающих нормативных документов Государственной системы обеспечения единства измерений;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метрологическое обеспечение социально значимых для человека измерений, обеспечивающих требуемое качество жизни (калориметрия, энергопотребление и </a:t>
            </a:r>
            <a:r>
              <a:rPr lang="ru-RU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межлабораторные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сличения, сличения эталонов и др.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Организация и проведений совещаний </a:t>
            </a:r>
            <a:r>
              <a:rPr lang="ru-RU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НТКМетр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МГС для выработки предложений по  совершенствованию работ в области метрологии и рассмотрения проблемных вопросов;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Рассматривать и принимать апелляции по вопросам метрологии и др.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228184" y="3047444"/>
            <a:ext cx="2808312" cy="3477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buFont typeface="Wingdings" pitchFamily="2" charset="2"/>
              <a:buChar char="Ø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Общее управление технической работой по программам в области аккредитации и подтверждения соответствия; 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Организация и проведений совещаний НТКА и НТКОС МГС для выработки предложений по  совершенствованию работ в области стандартизации и рассмотрения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создание единой базы межгосударственных стандартов в области аккредитации, разработанных на основе международных стандартов ISO/IEC серии 17000;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разработка согласованных подходов по вопросам взаимодействия в сфере аккредитации в рамках МГС;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проработка вопроса и осуществление мероприятий по созданию Региональной организации по аккредитации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6228184" y="2460622"/>
            <a:ext cx="280831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Техническое бюро по аккредитации и подтверждению соответствия</a:t>
            </a:r>
            <a:endParaRPr lang="ru-RU" sz="11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296876" y="2460622"/>
            <a:ext cx="280831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Техническое бюро по метрологии</a:t>
            </a:r>
            <a:endParaRPr lang="ru-RU" sz="1200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107504" y="2460622"/>
            <a:ext cx="309634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Техническое бюро по стандартизации</a:t>
            </a:r>
            <a:endParaRPr lang="ru-RU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3438</TotalTime>
  <Words>710</Words>
  <Application>Microsoft Office PowerPoint</Application>
  <PresentationFormat>Экран (4:3)</PresentationFormat>
  <Paragraphs>130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ismadieva_batima</dc:creator>
  <cp:lastModifiedBy>ismadieva_batima</cp:lastModifiedBy>
  <cp:revision>252</cp:revision>
  <dcterms:created xsi:type="dcterms:W3CDTF">2013-02-21T06:16:50Z</dcterms:created>
  <dcterms:modified xsi:type="dcterms:W3CDTF">2013-03-20T03:57:49Z</dcterms:modified>
</cp:coreProperties>
</file>